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58" r:id="rId5"/>
    <p:sldId id="259" r:id="rId6"/>
    <p:sldId id="260" r:id="rId7"/>
    <p:sldId id="261" r:id="rId8"/>
    <p:sldId id="262" r:id="rId9"/>
    <p:sldId id="263" r:id="rId10"/>
    <p:sldId id="266" r:id="rId11"/>
    <p:sldId id="264" r:id="rId12"/>
    <p:sldId id="265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E0000"/>
    <a:srgbClr val="3744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1826" autoAdjust="0"/>
  </p:normalViewPr>
  <p:slideViewPr>
    <p:cSldViewPr>
      <p:cViewPr varScale="1">
        <p:scale>
          <a:sx n="90" d="100"/>
          <a:sy n="90" d="100"/>
        </p:scale>
        <p:origin x="174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44;&#1080;&#1072;&#1075;&#1088;&#1072;&#1084;&#1084;&#1072;%20&#1040;&#1055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44;&#1080;&#1072;&#1075;&#1088;&#1072;&#1084;&#1084;&#1072;%20&#1040;&#1055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44;&#1080;&#1072;&#1075;&#1088;&#1072;&#1084;&#1084;&#1072;%20&#1040;&#1055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44;&#1080;&#1072;&#1075;&#1088;&#1072;&#1084;&#1084;&#1072;%20&#1040;&#1055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44;&#1080;&#1072;&#1075;&#1088;&#1072;&#1084;&#1084;&#1072;%20&#1040;&#1055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1.5111199765682605E-2"/>
          <c:y val="0.10418286857015889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Лист1!$V$205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rgbClr val="B52F0B"/>
            </a:solidFill>
          </c:spPr>
          <c:invertIfNegative val="0"/>
          <c:dLbls>
            <c:dLbl>
              <c:idx val="2"/>
              <c:layout>
                <c:manualLayout>
                  <c:x val="8.333333333333338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58C-C043-86B3-8C978C69A55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Лист1!$U$206:$U$208</c:f>
              <c:strCache>
                <c:ptCount val="3"/>
                <c:pt idx="0">
                  <c:v>низкий</c:v>
                </c:pt>
                <c:pt idx="1">
                  <c:v>средний</c:v>
                </c:pt>
                <c:pt idx="2">
                  <c:v>высокий</c:v>
                </c:pt>
              </c:strCache>
            </c:strRef>
          </c:cat>
          <c:val>
            <c:numRef>
              <c:f>Лист1!$V$206:$V$208</c:f>
              <c:numCache>
                <c:formatCode>General</c:formatCode>
                <c:ptCount val="3"/>
                <c:pt idx="0">
                  <c:v>4</c:v>
                </c:pt>
                <c:pt idx="1">
                  <c:v>55</c:v>
                </c:pt>
                <c:pt idx="2">
                  <c:v>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58C-C043-86B3-8C978C69A5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77190272"/>
        <c:axId val="77191808"/>
        <c:axId val="0"/>
      </c:bar3DChart>
      <c:catAx>
        <c:axId val="771902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77191808"/>
        <c:crosses val="autoZero"/>
        <c:auto val="1"/>
        <c:lblAlgn val="ctr"/>
        <c:lblOffset val="100"/>
        <c:noMultiLvlLbl val="0"/>
      </c:catAx>
      <c:valAx>
        <c:axId val="771918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719027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3.1777777777777808E-2"/>
          <c:y val="0.18055555555555555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Лист1!$V$216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rgbClr val="B52F0B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Лист1!$U$217:$U$218</c:f>
              <c:strCache>
                <c:ptCount val="2"/>
                <c:pt idx="0">
                  <c:v>норма </c:v>
                </c:pt>
                <c:pt idx="1">
                  <c:v>выше нормы</c:v>
                </c:pt>
              </c:strCache>
            </c:strRef>
          </c:cat>
          <c:val>
            <c:numRef>
              <c:f>Лист1!$V$217:$V$218</c:f>
              <c:numCache>
                <c:formatCode>General</c:formatCode>
                <c:ptCount val="2"/>
                <c:pt idx="0">
                  <c:v>78</c:v>
                </c:pt>
                <c:pt idx="1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4D-274A-A398-E34DEE01F4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60775040"/>
        <c:axId val="60776832"/>
        <c:axId val="0"/>
      </c:bar3DChart>
      <c:catAx>
        <c:axId val="607750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60776832"/>
        <c:crosses val="autoZero"/>
        <c:auto val="1"/>
        <c:lblAlgn val="ctr"/>
        <c:lblOffset val="100"/>
        <c:noMultiLvlLbl val="0"/>
      </c:catAx>
      <c:valAx>
        <c:axId val="607768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077504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3.4555555555555555E-2"/>
          <c:y val="0.12037037037037036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Лист1!$D$41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rgbClr val="B52F0B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3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Лист1!$C$42:$C$44</c:f>
              <c:strCache>
                <c:ptCount val="3"/>
                <c:pt idx="0">
                  <c:v>низкий</c:v>
                </c:pt>
                <c:pt idx="1">
                  <c:v>средний</c:v>
                </c:pt>
                <c:pt idx="2">
                  <c:v>высокий</c:v>
                </c:pt>
              </c:strCache>
            </c:strRef>
          </c:cat>
          <c:val>
            <c:numRef>
              <c:f>Лист1!$D$42:$D$44</c:f>
              <c:numCache>
                <c:formatCode>General</c:formatCode>
                <c:ptCount val="3"/>
                <c:pt idx="0">
                  <c:v>12</c:v>
                </c:pt>
                <c:pt idx="1">
                  <c:v>68</c:v>
                </c:pt>
                <c:pt idx="2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B5-444C-946B-4E2C2EE85A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80937344"/>
        <c:axId val="80938880"/>
        <c:axId val="0"/>
      </c:bar3DChart>
      <c:catAx>
        <c:axId val="809373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80938880"/>
        <c:crosses val="autoZero"/>
        <c:auto val="1"/>
        <c:lblAlgn val="ctr"/>
        <c:lblOffset val="100"/>
        <c:noMultiLvlLbl val="0"/>
      </c:catAx>
      <c:valAx>
        <c:axId val="809388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093734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b="0"/>
              <a:t>M</a:t>
            </a:r>
          </a:p>
        </c:rich>
      </c:tx>
      <c:layout>
        <c:manualLayout>
          <c:xMode val="edge"/>
          <c:yMode val="edge"/>
          <c:x val="3.0930446194225754E-2"/>
          <c:y val="0.11574074074074078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Лист1!$T$74</c:f>
              <c:strCache>
                <c:ptCount val="1"/>
                <c:pt idx="0">
                  <c:v>M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Лист1!$S$75:$S$77</c:f>
              <c:strCache>
                <c:ptCount val="3"/>
                <c:pt idx="0">
                  <c:v>Физическая агрессия</c:v>
                </c:pt>
                <c:pt idx="1">
                  <c:v>Гнев</c:v>
                </c:pt>
                <c:pt idx="2">
                  <c:v>Враждебность</c:v>
                </c:pt>
              </c:strCache>
            </c:strRef>
          </c:cat>
          <c:val>
            <c:numRef>
              <c:f>Лист1!$T$75:$T$77</c:f>
              <c:numCache>
                <c:formatCode>General</c:formatCode>
                <c:ptCount val="3"/>
                <c:pt idx="0">
                  <c:v>25.1</c:v>
                </c:pt>
                <c:pt idx="1">
                  <c:v>19.8</c:v>
                </c:pt>
                <c:pt idx="2">
                  <c:v>23.9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9A-8343-A68E-566B7B8918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80984320"/>
        <c:axId val="80986112"/>
        <c:axId val="0"/>
      </c:bar3DChart>
      <c:catAx>
        <c:axId val="809843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80986112"/>
        <c:crosses val="autoZero"/>
        <c:auto val="1"/>
        <c:lblAlgn val="ctr"/>
        <c:lblOffset val="100"/>
        <c:noMultiLvlLbl val="0"/>
      </c:catAx>
      <c:valAx>
        <c:axId val="809861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098432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3.6486001749781276E-2"/>
          <c:y val="0.10648148148148157"/>
        </c:manualLayout>
      </c:layout>
      <c:overlay val="0"/>
      <c:txPr>
        <a:bodyPr/>
        <a:lstStyle/>
        <a:p>
          <a:pPr>
            <a:defRPr sz="1400" b="0"/>
          </a:pPr>
          <a:endParaRPr lang="ru-RU"/>
        </a:p>
      </c:txPr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Лист1!$T$20</c:f>
              <c:strCache>
                <c:ptCount val="1"/>
                <c:pt idx="0">
                  <c:v>М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Лист1!$R$21:$S$25</c:f>
              <c:strCache>
                <c:ptCount val="5"/>
                <c:pt idx="0">
                  <c:v>Вербальная </c:v>
                </c:pt>
                <c:pt idx="1">
                  <c:v>Физическая</c:v>
                </c:pt>
                <c:pt idx="2">
                  <c:v>Предметная</c:v>
                </c:pt>
                <c:pt idx="3">
                  <c:v>Эмоциональная</c:v>
                </c:pt>
                <c:pt idx="4">
                  <c:v>Самоагрессия</c:v>
                </c:pt>
              </c:strCache>
            </c:strRef>
          </c:cat>
          <c:val>
            <c:numRef>
              <c:f>Лист1!$T$21:$T$25</c:f>
              <c:numCache>
                <c:formatCode>0.0</c:formatCode>
                <c:ptCount val="5"/>
                <c:pt idx="0">
                  <c:v>3.6</c:v>
                </c:pt>
                <c:pt idx="1">
                  <c:v>3.5</c:v>
                </c:pt>
                <c:pt idx="2">
                  <c:v>3.3</c:v>
                </c:pt>
                <c:pt idx="3">
                  <c:v>2.4</c:v>
                </c:pt>
                <c:pt idx="4">
                  <c:v>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5BA-E647-B9EB-C207AA6B7F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85471232"/>
        <c:axId val="85472768"/>
        <c:axId val="0"/>
      </c:bar3DChart>
      <c:catAx>
        <c:axId val="854712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85472768"/>
        <c:crosses val="autoZero"/>
        <c:auto val="1"/>
        <c:lblAlgn val="ctr"/>
        <c:lblOffset val="100"/>
        <c:noMultiLvlLbl val="0"/>
      </c:catAx>
      <c:valAx>
        <c:axId val="85472768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8547123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C6D1-F8B2-4970-BFA4-5B115ABB16A5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C33AB-5E78-43BF-A1BD-D0E1AA4F15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C6D1-F8B2-4970-BFA4-5B115ABB16A5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C33AB-5E78-43BF-A1BD-D0E1AA4F15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C6D1-F8B2-4970-BFA4-5B115ABB16A5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C33AB-5E78-43BF-A1BD-D0E1AA4F15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C6D1-F8B2-4970-BFA4-5B115ABB16A5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C33AB-5E78-43BF-A1BD-D0E1AA4F15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C6D1-F8B2-4970-BFA4-5B115ABB16A5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C33AB-5E78-43BF-A1BD-D0E1AA4F15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C6D1-F8B2-4970-BFA4-5B115ABB16A5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C33AB-5E78-43BF-A1BD-D0E1AA4F15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C6D1-F8B2-4970-BFA4-5B115ABB16A5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C33AB-5E78-43BF-A1BD-D0E1AA4F15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C6D1-F8B2-4970-BFA4-5B115ABB16A5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C33AB-5E78-43BF-A1BD-D0E1AA4F15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C6D1-F8B2-4970-BFA4-5B115ABB16A5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C33AB-5E78-43BF-A1BD-D0E1AA4F15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C6D1-F8B2-4970-BFA4-5B115ABB16A5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C33AB-5E78-43BF-A1BD-D0E1AA4F15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DC6D1-F8B2-4970-BFA4-5B115ABB16A5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C33AB-5E78-43BF-A1BD-D0E1AA4F150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0DC6D1-F8B2-4970-BFA4-5B115ABB16A5}" type="datetimeFigureOut">
              <a:rPr lang="ru-RU" smtClean="0"/>
              <a:pPr/>
              <a:t>30.10.2020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6C33AB-5E78-43BF-A1BD-D0E1AA4F150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628800"/>
            <a:ext cx="7772400" cy="2520280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C00000"/>
                </a:solidFill>
              </a:rPr>
              <a:t>Детерминанты агрессивности лиц, находящихся в условиях лечебно-трудового профилактория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869160"/>
            <a:ext cx="7520880" cy="1656184"/>
          </a:xfrm>
        </p:spPr>
        <p:txBody>
          <a:bodyPr>
            <a:normAutofit fontScale="25000" lnSpcReduction="20000"/>
          </a:bodyPr>
          <a:lstStyle/>
          <a:p>
            <a:pPr algn="r"/>
            <a:endParaRPr lang="ru-RU" dirty="0"/>
          </a:p>
          <a:p>
            <a:pPr algn="r"/>
            <a:endParaRPr lang="ru-RU" dirty="0"/>
          </a:p>
          <a:p>
            <a:pPr algn="r"/>
            <a:endParaRPr lang="ru-RU" dirty="0"/>
          </a:p>
          <a:p>
            <a:pPr algn="r"/>
            <a:endParaRPr lang="ru-RU" dirty="0"/>
          </a:p>
          <a:p>
            <a:pPr algn="r"/>
            <a:r>
              <a:rPr lang="ru-RU" sz="7200" dirty="0">
                <a:solidFill>
                  <a:schemeClr val="tx1"/>
                </a:solidFill>
              </a:rPr>
              <a:t>Наталия Гребень,</a:t>
            </a:r>
          </a:p>
          <a:p>
            <a:pPr algn="r"/>
            <a:r>
              <a:rPr lang="ru-RU" sz="7200" dirty="0">
                <a:solidFill>
                  <a:schemeClr val="tx1"/>
                </a:solidFill>
              </a:rPr>
              <a:t>научный сотрудник</a:t>
            </a:r>
          </a:p>
          <a:p>
            <a:pPr algn="r"/>
            <a:r>
              <a:rPr lang="ru-RU" sz="7200" dirty="0">
                <a:solidFill>
                  <a:schemeClr val="tx1"/>
                </a:solidFill>
              </a:rPr>
              <a:t>отдела психических и поведенческих</a:t>
            </a:r>
          </a:p>
          <a:p>
            <a:pPr algn="r"/>
            <a:r>
              <a:rPr lang="ru-RU" sz="7200" dirty="0">
                <a:solidFill>
                  <a:schemeClr val="tx1"/>
                </a:solidFill>
              </a:rPr>
              <a:t>расстройств ГУ «РНПЦ психического здоровья»</a:t>
            </a:r>
          </a:p>
          <a:p>
            <a:pPr algn="r"/>
            <a:endParaRPr lang="ru-RU" dirty="0"/>
          </a:p>
          <a:p>
            <a:pPr algn="r"/>
            <a:r>
              <a:rPr lang="ru-RU" dirty="0"/>
              <a:t>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3400" dirty="0">
                <a:solidFill>
                  <a:srgbClr val="860000"/>
                </a:solidFill>
              </a:rPr>
              <a:t>Внешние детерминанты агрессивности, лиц, находящихся с условиях ЛТП</a:t>
            </a:r>
            <a:endParaRPr lang="ru-RU" sz="3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600200"/>
            <a:ext cx="8424936" cy="4781128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/>
              <a:t>Кто?</a:t>
            </a:r>
          </a:p>
          <a:p>
            <a:pPr>
              <a:buFontTx/>
              <a:buChar char="-"/>
            </a:pPr>
            <a:r>
              <a:rPr lang="ru-RU" dirty="0"/>
              <a:t>члены семьи: супруга, родители, дети</a:t>
            </a:r>
          </a:p>
          <a:p>
            <a:pPr>
              <a:buFontTx/>
              <a:buChar char="-"/>
            </a:pPr>
            <a:r>
              <a:rPr lang="ru-RU" dirty="0"/>
              <a:t>плохие люди</a:t>
            </a:r>
          </a:p>
          <a:p>
            <a:pPr>
              <a:buFontTx/>
              <a:buChar char="-"/>
            </a:pPr>
            <a:r>
              <a:rPr lang="ru-RU" dirty="0"/>
              <a:t>близкие люди</a:t>
            </a:r>
          </a:p>
          <a:p>
            <a:pPr>
              <a:buFontTx/>
              <a:buChar char="-"/>
            </a:pPr>
            <a:r>
              <a:rPr lang="ru-RU" dirty="0"/>
              <a:t>надоедливые люди</a:t>
            </a:r>
          </a:p>
          <a:p>
            <a:pPr>
              <a:buFontTx/>
              <a:buChar char="-"/>
            </a:pPr>
            <a:endParaRPr lang="ru-RU" dirty="0"/>
          </a:p>
          <a:p>
            <a:pPr>
              <a:buFontTx/>
              <a:buChar char="-"/>
            </a:pPr>
            <a:endParaRPr lang="ru-RU" dirty="0"/>
          </a:p>
          <a:p>
            <a:pPr>
              <a:buNone/>
            </a:pPr>
            <a:r>
              <a:rPr lang="ru-RU" dirty="0"/>
              <a:t>Что?</a:t>
            </a:r>
          </a:p>
          <a:p>
            <a:pPr>
              <a:buFontTx/>
              <a:buChar char="-"/>
            </a:pPr>
            <a:r>
              <a:rPr lang="ru-RU" dirty="0"/>
              <a:t>обидные слова, оскорбления</a:t>
            </a:r>
          </a:p>
          <a:p>
            <a:pPr>
              <a:buFontTx/>
              <a:buChar char="-"/>
            </a:pPr>
            <a:r>
              <a:rPr lang="ru-RU" dirty="0"/>
              <a:t>употребление алкоголя</a:t>
            </a:r>
          </a:p>
          <a:p>
            <a:pPr>
              <a:buFontTx/>
              <a:buChar char="-"/>
            </a:pPr>
            <a:r>
              <a:rPr lang="ru-RU" dirty="0"/>
              <a:t>неадекватные поступки</a:t>
            </a:r>
          </a:p>
          <a:p>
            <a:pPr>
              <a:buFontTx/>
              <a:buChar char="-"/>
            </a:pPr>
            <a:r>
              <a:rPr lang="ru-RU" dirty="0"/>
              <a:t>несправедливость</a:t>
            </a:r>
          </a:p>
          <a:p>
            <a:pPr>
              <a:buFontTx/>
              <a:buChar char="-"/>
            </a:pPr>
            <a:r>
              <a:rPr lang="ru-RU" dirty="0"/>
              <a:t>непонимание</a:t>
            </a:r>
          </a:p>
          <a:p>
            <a:pPr>
              <a:buFontTx/>
              <a:buChar char="-"/>
            </a:pPr>
            <a:r>
              <a:rPr lang="ru-RU" dirty="0"/>
              <a:t>ложь</a:t>
            </a:r>
          </a:p>
          <a:p>
            <a:pPr>
              <a:buFontTx/>
              <a:buChar char="-"/>
            </a:pPr>
            <a:r>
              <a:rPr lang="ru-RU" dirty="0"/>
              <a:t>спор</a:t>
            </a:r>
          </a:p>
          <a:p>
            <a:pPr>
              <a:buFontTx/>
              <a:buChar char="-"/>
            </a:pPr>
            <a:endParaRPr lang="ru-RU" dirty="0"/>
          </a:p>
          <a:p>
            <a:pPr>
              <a:buFontTx/>
              <a:buChar char="-"/>
            </a:pPr>
            <a:endParaRPr lang="ru-RU" dirty="0"/>
          </a:p>
          <a:p>
            <a:pPr>
              <a:buFontTx/>
              <a:buChar char="-"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936104"/>
          </a:xfrm>
        </p:spPr>
        <p:txBody>
          <a:bodyPr/>
          <a:lstStyle/>
          <a:p>
            <a:pPr algn="l"/>
            <a:r>
              <a:rPr lang="ru-RU" dirty="0">
                <a:solidFill>
                  <a:srgbClr val="9E0000"/>
                </a:solidFill>
              </a:rPr>
              <a:t>Выводы: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124744"/>
            <a:ext cx="8712968" cy="5733256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1650" dirty="0"/>
              <a:t>У порядка 30 % лиц с СЗА наблюдается высокий уровень агрессивности, детерминирующий риск асоциального и </a:t>
            </a:r>
            <a:r>
              <a:rPr lang="ru-RU" sz="1650" dirty="0" err="1"/>
              <a:t>антисоциального</a:t>
            </a:r>
            <a:r>
              <a:rPr lang="ru-RU" sz="1650" dirty="0"/>
              <a:t> поведения.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50" dirty="0"/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650" dirty="0"/>
              <a:t>В структуре агрессивности наиболее выражен и превышает нормативные значения когнитивный компонент, по сравнению с эмоциональным и поведенческим. </a:t>
            </a:r>
          </a:p>
          <a:p>
            <a:pPr marL="0" indent="0">
              <a:spcBef>
                <a:spcPts val="0"/>
              </a:spcBef>
              <a:buNone/>
            </a:pPr>
            <a:endParaRPr lang="ru-RU" sz="1200" dirty="0"/>
          </a:p>
          <a:p>
            <a:pPr marL="0" indent="0">
              <a:spcBef>
                <a:spcPts val="0"/>
              </a:spcBef>
              <a:buNone/>
            </a:pPr>
            <a:r>
              <a:rPr lang="ru-RU" sz="1650" dirty="0"/>
              <a:t>В большей степени лица с СЗА склонны проявлять </a:t>
            </a:r>
            <a:r>
              <a:rPr lang="ru-RU" sz="1650" dirty="0" err="1"/>
              <a:t>аутоагрессию</a:t>
            </a:r>
            <a:r>
              <a:rPr lang="ru-RU" sz="1650" dirty="0"/>
              <a:t> и вербальную агрессию.</a:t>
            </a:r>
          </a:p>
          <a:p>
            <a:pPr marL="0" indent="0">
              <a:spcBef>
                <a:spcPts val="0"/>
              </a:spcBef>
              <a:buNone/>
            </a:pPr>
            <a:endParaRPr lang="ru-RU" sz="1200" dirty="0"/>
          </a:p>
          <a:p>
            <a:pPr marL="0" indent="0">
              <a:spcBef>
                <a:spcPts val="0"/>
              </a:spcBef>
              <a:buNone/>
            </a:pPr>
            <a:r>
              <a:rPr lang="ru-RU" sz="1650" dirty="0"/>
              <a:t>Внутренними детерминантами агрессивности лиц с СЗА являются:</a:t>
            </a:r>
          </a:p>
          <a:p>
            <a:pPr marL="0" indent="0">
              <a:spcBef>
                <a:spcPts val="0"/>
              </a:spcBef>
              <a:buFontTx/>
              <a:buChar char="-"/>
            </a:pPr>
            <a:r>
              <a:rPr lang="ru-RU" sz="1650" dirty="0"/>
              <a:t> </a:t>
            </a:r>
            <a:r>
              <a:rPr lang="ru-RU" sz="1650" dirty="0" err="1"/>
              <a:t>психопатизация</a:t>
            </a:r>
            <a:r>
              <a:rPr lang="ru-RU" sz="1650" dirty="0"/>
              <a:t>  личности (эмоциональная </a:t>
            </a:r>
            <a:r>
              <a:rPr lang="ru-RU" sz="1650" dirty="0" err="1"/>
              <a:t>возбудиммость</a:t>
            </a:r>
            <a:r>
              <a:rPr lang="ru-RU" sz="1650" dirty="0"/>
              <a:t>),</a:t>
            </a:r>
          </a:p>
          <a:p>
            <a:pPr marL="0" indent="0">
              <a:spcBef>
                <a:spcPts val="0"/>
              </a:spcBef>
              <a:buFontTx/>
              <a:buChar char="-"/>
            </a:pPr>
            <a:r>
              <a:rPr lang="ru-RU" sz="1650" dirty="0"/>
              <a:t> низкий уровень волевой </a:t>
            </a:r>
            <a:r>
              <a:rPr lang="ru-RU" sz="1650" dirty="0" err="1"/>
              <a:t>саморегуляции</a:t>
            </a:r>
            <a:r>
              <a:rPr lang="ru-RU" sz="1650" dirty="0"/>
              <a:t>,</a:t>
            </a:r>
          </a:p>
          <a:p>
            <a:pPr marL="0" indent="0">
              <a:spcBef>
                <a:spcPts val="0"/>
              </a:spcBef>
              <a:buFontTx/>
              <a:buChar char="-"/>
            </a:pPr>
            <a:r>
              <a:rPr lang="ru-RU" sz="1650" dirty="0"/>
              <a:t> низкий культурный уровень (толерантность).</a:t>
            </a:r>
          </a:p>
          <a:p>
            <a:pPr marL="0" indent="0">
              <a:spcBef>
                <a:spcPts val="0"/>
              </a:spcBef>
              <a:buFontTx/>
              <a:buChar char="-"/>
            </a:pPr>
            <a:endParaRPr lang="ru-RU" sz="1200" dirty="0"/>
          </a:p>
          <a:p>
            <a:pPr marL="0" indent="0">
              <a:spcBef>
                <a:spcPts val="0"/>
              </a:spcBef>
              <a:buNone/>
            </a:pPr>
            <a:r>
              <a:rPr lang="ru-RU" sz="1650" dirty="0"/>
              <a:t>Внешними детерминантами агрессивности лиц с СЗА являются:</a:t>
            </a:r>
          </a:p>
          <a:p>
            <a:pPr marL="0" indent="0">
              <a:spcBef>
                <a:spcPts val="0"/>
              </a:spcBef>
              <a:buFontTx/>
              <a:buChar char="-"/>
            </a:pPr>
            <a:r>
              <a:rPr lang="ru-RU" sz="1650" dirty="0"/>
              <a:t> члены семьи,</a:t>
            </a:r>
          </a:p>
          <a:p>
            <a:pPr marL="0" indent="0">
              <a:spcBef>
                <a:spcPts val="0"/>
              </a:spcBef>
              <a:buFontTx/>
              <a:buChar char="-"/>
            </a:pPr>
            <a:r>
              <a:rPr lang="ru-RU" sz="1650" dirty="0"/>
              <a:t> обидные слова, оскорбления,</a:t>
            </a:r>
          </a:p>
          <a:p>
            <a:pPr marL="0" indent="0">
              <a:spcBef>
                <a:spcPts val="0"/>
              </a:spcBef>
              <a:buFontTx/>
              <a:buChar char="-"/>
            </a:pPr>
            <a:r>
              <a:rPr lang="ru-RU" sz="1650" dirty="0"/>
              <a:t> алкоголь,</a:t>
            </a:r>
          </a:p>
          <a:p>
            <a:pPr marL="0" indent="0">
              <a:spcBef>
                <a:spcPts val="0"/>
              </a:spcBef>
              <a:buFontTx/>
              <a:buChar char="-"/>
            </a:pPr>
            <a:r>
              <a:rPr lang="ru-RU" sz="1650" dirty="0"/>
              <a:t> непонимание,</a:t>
            </a:r>
          </a:p>
          <a:p>
            <a:pPr marL="0" indent="0">
              <a:spcBef>
                <a:spcPts val="0"/>
              </a:spcBef>
              <a:buFontTx/>
              <a:buChar char="-"/>
            </a:pPr>
            <a:r>
              <a:rPr lang="ru-RU" sz="1650" dirty="0"/>
              <a:t>несправедливость.</a:t>
            </a:r>
          </a:p>
          <a:p>
            <a:pPr marL="0" indent="0">
              <a:spcBef>
                <a:spcPts val="0"/>
              </a:spcBef>
              <a:buFontTx/>
              <a:buChar char="-"/>
            </a:pPr>
            <a:endParaRPr lang="ru-RU" sz="1200" dirty="0"/>
          </a:p>
          <a:p>
            <a:pPr marL="0" indent="0">
              <a:spcBef>
                <a:spcPts val="0"/>
              </a:spcBef>
              <a:buNone/>
            </a:pPr>
            <a:r>
              <a:rPr lang="ru-RU" sz="1650" dirty="0"/>
              <a:t>Полученные данные обладают практической значимостью и могут быть ориентиром при построении психотерапевтических, реабилитационных и профилактических программ.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Спасибо</a:t>
            </a:r>
          </a:p>
          <a:p>
            <a:pPr algn="ctr">
              <a:buNone/>
            </a:pPr>
            <a:r>
              <a:rPr lang="ru-RU" sz="4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за внимание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Актуальность проблемы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dirty="0"/>
              <a:t>Отличительной особенностью пациентов с синдромом зависимости от алкоголя являются нарушения социального поведения, которые часто протекают в форме агрессивных действий и приводят к криминальным деяниям.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/>
              <a:t> Согласно различным данным, от 40 до 60% случаев преступлений с применением насилия совершается в состоянии алкогольного опьянения (Ю. Е. </a:t>
            </a:r>
            <a:r>
              <a:rPr lang="ru-RU" dirty="0" err="1"/>
              <a:t>Разводовский</a:t>
            </a:r>
            <a:r>
              <a:rPr lang="ru-RU" dirty="0"/>
              <a:t>, 2005).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692696"/>
            <a:ext cx="8363272" cy="5433467"/>
          </a:xfrm>
        </p:spPr>
        <p:txBody>
          <a:bodyPr>
            <a:normAutofit fontScale="925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dirty="0">
                <a:solidFill>
                  <a:srgbClr val="9E0000"/>
                </a:solidFill>
              </a:rPr>
              <a:t>Агрессивность</a:t>
            </a:r>
            <a:r>
              <a:rPr lang="ru-RU" dirty="0"/>
              <a:t> – структурное личностное образование, проявляющееся в склонности к деструктивному поведению, аффективным состояниям (гнев, злость, ярость, раздражительность) и враждебным отношениям.</a:t>
            </a:r>
          </a:p>
          <a:p>
            <a:pPr marL="0" indent="0">
              <a:spcBef>
                <a:spcPts val="0"/>
              </a:spcBef>
              <a:buNone/>
            </a:pPr>
            <a:endParaRPr lang="ru-RU" dirty="0"/>
          </a:p>
          <a:p>
            <a:pPr marL="0" indent="0">
              <a:spcBef>
                <a:spcPts val="0"/>
              </a:spcBef>
              <a:buNone/>
            </a:pPr>
            <a:r>
              <a:rPr lang="ru-RU" dirty="0">
                <a:solidFill>
                  <a:srgbClr val="9E0000"/>
                </a:solidFill>
              </a:rPr>
              <a:t>Агрессивность</a:t>
            </a:r>
            <a:r>
              <a:rPr lang="ru-RU" dirty="0"/>
              <a:t> – это склонность к частому проявлению агрессии.</a:t>
            </a:r>
          </a:p>
          <a:p>
            <a:pPr marL="0" indent="0">
              <a:spcBef>
                <a:spcPts val="0"/>
              </a:spcBef>
              <a:buNone/>
            </a:pPr>
            <a:endParaRPr lang="ru-RU" dirty="0"/>
          </a:p>
          <a:p>
            <a:pPr marL="0" indent="0">
              <a:spcBef>
                <a:spcPts val="0"/>
              </a:spcBef>
              <a:buNone/>
            </a:pPr>
            <a:r>
              <a:rPr lang="ru-RU" b="1" dirty="0"/>
              <a:t>Агрессия</a:t>
            </a:r>
            <a:r>
              <a:rPr lang="ru-RU" dirty="0"/>
              <a:t> активная обращённость к вещам и людям, как первичная ориентированность на окружающий мир и открытость ему, необходимые для удовлетворения его потребностей в общении и новизне (Г. </a:t>
            </a:r>
            <a:r>
              <a:rPr lang="ru-RU" dirty="0" err="1"/>
              <a:t>Аммон</a:t>
            </a:r>
            <a:r>
              <a:rPr lang="ru-RU" dirty="0"/>
              <a:t>).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20080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>
                <a:solidFill>
                  <a:srgbClr val="9E0000"/>
                </a:solidFill>
              </a:rPr>
              <a:t>Алкоголь и агрессия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124744"/>
            <a:ext cx="8712968" cy="5544616"/>
          </a:xfrm>
        </p:spPr>
        <p:txBody>
          <a:bodyPr>
            <a:normAutofit fontScale="625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dirty="0"/>
              <a:t>Возможные варианты взаимосвязи алкогольной зависимости и агрессивности: </a:t>
            </a:r>
          </a:p>
          <a:p>
            <a:pPr marL="0" indent="0">
              <a:spcBef>
                <a:spcPts val="0"/>
              </a:spcBef>
              <a:buFontTx/>
              <a:buChar char="-"/>
            </a:pPr>
            <a:r>
              <a:rPr lang="ru-RU" dirty="0"/>
              <a:t> агрессивные тенденции могут быть присущи пациенту изначально;</a:t>
            </a:r>
          </a:p>
          <a:p>
            <a:pPr marL="0" indent="0">
              <a:spcBef>
                <a:spcPts val="0"/>
              </a:spcBef>
              <a:buFontTx/>
              <a:buChar char="-"/>
            </a:pPr>
            <a:r>
              <a:rPr lang="ru-RU" dirty="0"/>
              <a:t> агрессивный тип реагирования может возрастать в рамках измененного алкогольного опьянения; </a:t>
            </a:r>
          </a:p>
          <a:p>
            <a:pPr marL="0" indent="0">
              <a:spcBef>
                <a:spcPts val="0"/>
              </a:spcBef>
              <a:buFontTx/>
              <a:buChar char="-"/>
            </a:pPr>
            <a:r>
              <a:rPr lang="ru-RU" dirty="0"/>
              <a:t> к агрессивному поведению приводят изменения личности больных алкоголизмом в результате формирования органического синдрома; </a:t>
            </a:r>
          </a:p>
          <a:p>
            <a:pPr marL="0" indent="0">
              <a:spcBef>
                <a:spcPts val="0"/>
              </a:spcBef>
              <a:buFontTx/>
              <a:buChar char="-"/>
            </a:pPr>
            <a:r>
              <a:rPr lang="ru-RU" dirty="0"/>
              <a:t> агрессивные действия сопровождают обострение патологического влечения к алкоголю в рамках абстинентного синдрома (А. С. Дмитриев, 2008).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900" dirty="0"/>
              <a:t> </a:t>
            </a:r>
            <a:endParaRPr lang="ru-RU" sz="1600" dirty="0"/>
          </a:p>
          <a:p>
            <a:pPr marL="0" indent="0">
              <a:spcBef>
                <a:spcPts val="0"/>
              </a:spcBef>
              <a:buNone/>
            </a:pPr>
            <a:r>
              <a:rPr lang="ru-RU" dirty="0"/>
              <a:t>На основании проведенных исследований было установлено: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/>
              <a:t>у лиц с алкогольной зависимостью модель поведения «агрессивные действия» выражена на более высоком уровне, чем в выборке здоровых людей (Т. В. </a:t>
            </a:r>
            <a:r>
              <a:rPr lang="ru-RU" dirty="0" err="1"/>
              <a:t>Чхиквадзе</a:t>
            </a:r>
            <a:r>
              <a:rPr lang="ru-RU" dirty="0"/>
              <a:t>, Е. Н. Беляева, 2018);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/>
              <a:t>у </a:t>
            </a:r>
            <a:r>
              <a:rPr lang="ru-RU" dirty="0" err="1"/>
              <a:t>алкогользависимых</a:t>
            </a:r>
            <a:r>
              <a:rPr lang="ru-RU" dirty="0"/>
              <a:t> отмечается превышение показателей «склонности к раздражительности и гневу как личностной особенности», «экспрессии гнева внутрь» по сравнению с группой здоровых (Р. Д. </a:t>
            </a:r>
            <a:r>
              <a:rPr lang="ru-RU" dirty="0" err="1"/>
              <a:t>Илюк</a:t>
            </a:r>
            <a:r>
              <a:rPr lang="ru-RU" dirty="0"/>
              <a:t> и </a:t>
            </a:r>
            <a:r>
              <a:rPr lang="ru-RU" dirty="0" err="1"/>
              <a:t>соавт</a:t>
            </a:r>
            <a:r>
              <a:rPr lang="ru-RU" dirty="0"/>
              <a:t>., 2012). </a:t>
            </a:r>
          </a:p>
          <a:p>
            <a:pPr marL="0" indent="0">
              <a:spcBef>
                <a:spcPts val="0"/>
              </a:spcBef>
              <a:buNone/>
            </a:pPr>
            <a:endParaRPr lang="ru-RU" sz="1600" dirty="0"/>
          </a:p>
          <a:p>
            <a:pPr marL="0" indent="0">
              <a:spcBef>
                <a:spcPts val="0"/>
              </a:spcBef>
              <a:buNone/>
            </a:pPr>
            <a:r>
              <a:rPr lang="ru-RU" dirty="0"/>
              <a:t>Исследование соотношения гетеро- и </a:t>
            </a:r>
            <a:r>
              <a:rPr lang="ru-RU" dirty="0" err="1"/>
              <a:t>аутоагрессивности</a:t>
            </a:r>
            <a:r>
              <a:rPr lang="ru-RU" dirty="0"/>
              <a:t> показало, что наличие выраженной </a:t>
            </a:r>
            <a:r>
              <a:rPr lang="ru-RU" dirty="0" err="1"/>
              <a:t>гетероагрессии</a:t>
            </a:r>
            <a:r>
              <a:rPr lang="ru-RU" dirty="0"/>
              <a:t> не уменьшает, а, повышает риск и частоту </a:t>
            </a:r>
            <a:r>
              <a:rPr lang="ru-RU" dirty="0" err="1"/>
              <a:t>аутоагрессивных</a:t>
            </a:r>
            <a:r>
              <a:rPr lang="ru-RU" dirty="0"/>
              <a:t> действий у мужчин с алкогольной зависимостью (А.В. Меринов, Т. А. </a:t>
            </a:r>
            <a:r>
              <a:rPr lang="ru-RU" dirty="0" err="1"/>
              <a:t>Меденцева</a:t>
            </a:r>
            <a:r>
              <a:rPr lang="ru-RU" dirty="0"/>
              <a:t>, 2016).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>
                <a:solidFill>
                  <a:srgbClr val="C00000"/>
                </a:solidFill>
              </a:rPr>
              <a:t>Материал и база исследования </a:t>
            </a:r>
            <a:br>
              <a:rPr lang="ru-RU" dirty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800" dirty="0"/>
              <a:t>Всего было обследовано 200 мужчин в возрасте от 24 до 60 лет (средний возраст 37±9,4). Критерием включения в исследование являлось наличие диагноза синдрома зависимости от алкоголя (F10.2). Базой исследования было ЛТП №5.</a:t>
            </a:r>
          </a:p>
          <a:p>
            <a:pPr marL="0" indent="0">
              <a:spcBef>
                <a:spcPts val="0"/>
              </a:spcBef>
              <a:buNone/>
            </a:pPr>
            <a:endParaRPr lang="ru-RU" sz="900" dirty="0"/>
          </a:p>
          <a:p>
            <a:pPr marL="0" indent="0">
              <a:spcBef>
                <a:spcPts val="0"/>
              </a:spcBef>
              <a:buNone/>
            </a:pPr>
            <a:r>
              <a:rPr lang="ru-RU" sz="2800" dirty="0"/>
              <a:t>Исследование выполнено в рамках проекта «Разработать и внедрить метод психотерапии лиц с синдромом зависимости от алкоголя, склонных к агрессивному поведению»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>
                <a:solidFill>
                  <a:srgbClr val="9E0000"/>
                </a:solidFill>
              </a:rPr>
              <a:t>Методики исследования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340768"/>
            <a:ext cx="8496944" cy="5256584"/>
          </a:xfrm>
        </p:spPr>
        <p:txBody>
          <a:bodyPr>
            <a:normAutofit/>
          </a:bodyPr>
          <a:lstStyle/>
          <a:p>
            <a:pPr marL="0" indent="-457200">
              <a:spcBef>
                <a:spcPts val="0"/>
              </a:spcBef>
              <a:buNone/>
            </a:pPr>
            <a:r>
              <a:rPr lang="ru-RU" sz="1800" dirty="0"/>
              <a:t>Для выявления особенностей агрессивности лиц с СЗА применены следующие методики: 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ru-RU" sz="1800" dirty="0"/>
              <a:t>«</a:t>
            </a:r>
            <a:r>
              <a:rPr lang="ru-RU" sz="1800" dirty="0" err="1"/>
              <a:t>Опросник</a:t>
            </a:r>
            <a:r>
              <a:rPr lang="ru-RU" sz="1800" dirty="0"/>
              <a:t> уровня агрессивности </a:t>
            </a:r>
            <a:r>
              <a:rPr lang="ru-RU" sz="1800" dirty="0" err="1"/>
              <a:t>Басса-Перри</a:t>
            </a:r>
            <a:r>
              <a:rPr lang="ru-RU" sz="1800" dirty="0"/>
              <a:t>» (в адаптации С. Н. </a:t>
            </a:r>
            <a:r>
              <a:rPr lang="ru-RU" sz="1800" dirty="0" err="1"/>
              <a:t>Ениколопова</a:t>
            </a:r>
            <a:r>
              <a:rPr lang="ru-RU" sz="1800" dirty="0"/>
              <a:t>, Н. П. </a:t>
            </a:r>
            <a:r>
              <a:rPr lang="ru-RU" sz="1800" dirty="0" err="1"/>
              <a:t>Цибульского</a:t>
            </a:r>
            <a:r>
              <a:rPr lang="ru-RU" sz="1800" dirty="0"/>
              <a:t>), 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ru-RU" sz="1800" dirty="0" err="1"/>
              <a:t>опросник</a:t>
            </a:r>
            <a:r>
              <a:rPr lang="ru-RU" sz="1800" dirty="0"/>
              <a:t> «Виды агрессивности» (Л.Г. </a:t>
            </a:r>
            <a:r>
              <a:rPr lang="ru-RU" sz="1800" dirty="0" err="1"/>
              <a:t>Почебут</a:t>
            </a:r>
            <a:r>
              <a:rPr lang="ru-RU" sz="1800" dirty="0"/>
              <a:t>), 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ru-RU" sz="1800" dirty="0"/>
              <a:t>«Метод Диагностики межличностных отношений» (в модификации Л.Н. </a:t>
            </a:r>
            <a:r>
              <a:rPr lang="ru-RU" sz="1800" dirty="0" err="1"/>
              <a:t>Собчик</a:t>
            </a:r>
            <a:r>
              <a:rPr lang="ru-RU" sz="1800" dirty="0"/>
              <a:t>).</a:t>
            </a:r>
          </a:p>
          <a:p>
            <a:pPr marL="457200" indent="-457200">
              <a:buNone/>
            </a:pPr>
            <a:endParaRPr lang="ru-RU" sz="1800" dirty="0"/>
          </a:p>
          <a:p>
            <a:pPr marL="0" indent="-457200">
              <a:spcBef>
                <a:spcPts val="0"/>
              </a:spcBef>
              <a:buNone/>
            </a:pPr>
            <a:r>
              <a:rPr lang="ru-RU" sz="1800" dirty="0"/>
              <a:t>Для выявления внутренних детерминант  агрессивности лиц с СЗА применены следующие методики: </a:t>
            </a:r>
          </a:p>
          <a:p>
            <a:pPr marL="0" indent="-457200">
              <a:spcBef>
                <a:spcPts val="0"/>
              </a:spcBef>
              <a:buFont typeface="Wingdings" pitchFamily="2" charset="2"/>
              <a:buChar char="§"/>
            </a:pPr>
            <a:r>
              <a:rPr lang="ru-RU" sz="1800" dirty="0"/>
              <a:t>«Экспресс-диагностика </a:t>
            </a:r>
            <a:r>
              <a:rPr lang="ru-RU" sz="1800" i="1" dirty="0"/>
              <a:t>неуправляемой эмоциональной возбудимости</a:t>
            </a:r>
            <a:r>
              <a:rPr lang="ru-RU" sz="1800" dirty="0"/>
              <a:t>» (В. В. </a:t>
            </a:r>
            <a:r>
              <a:rPr lang="ru-RU" sz="1800" i="1" dirty="0"/>
              <a:t>Бойко</a:t>
            </a:r>
            <a:r>
              <a:rPr lang="ru-RU" sz="1800" dirty="0"/>
              <a:t>),</a:t>
            </a:r>
          </a:p>
          <a:p>
            <a:pPr marL="0" indent="-457200">
              <a:spcBef>
                <a:spcPts val="0"/>
              </a:spcBef>
              <a:buFont typeface="Wingdings" pitchFamily="2" charset="2"/>
              <a:buChar char="§"/>
            </a:pPr>
            <a:r>
              <a:rPr lang="ru-RU" sz="1800" dirty="0"/>
              <a:t>«</a:t>
            </a:r>
            <a:r>
              <a:rPr lang="ru-RU" sz="1800" i="1" dirty="0"/>
              <a:t>Исследование волевой </a:t>
            </a:r>
            <a:r>
              <a:rPr lang="ru-RU" sz="1800" i="1" dirty="0" err="1"/>
              <a:t>саморегуляции</a:t>
            </a:r>
            <a:r>
              <a:rPr lang="ru-RU" sz="1800" dirty="0"/>
              <a:t>» (А.В. Зверьков, Е.В. </a:t>
            </a:r>
            <a:r>
              <a:rPr lang="ru-RU" sz="1800" dirty="0" err="1"/>
              <a:t>Эйдман</a:t>
            </a:r>
            <a:r>
              <a:rPr lang="ru-RU" sz="1800" dirty="0"/>
              <a:t>),</a:t>
            </a:r>
          </a:p>
          <a:p>
            <a:pPr marL="0" indent="-457200">
              <a:spcBef>
                <a:spcPts val="0"/>
              </a:spcBef>
              <a:buFont typeface="Wingdings" pitchFamily="2" charset="2"/>
              <a:buChar char="§"/>
            </a:pPr>
            <a:r>
              <a:rPr lang="ru-RU" sz="1800" dirty="0"/>
              <a:t>«Стиль </a:t>
            </a:r>
            <a:r>
              <a:rPr lang="ru-RU" sz="1800" dirty="0" err="1"/>
              <a:t>саморегуляции</a:t>
            </a:r>
            <a:r>
              <a:rPr lang="ru-RU" sz="1800" dirty="0"/>
              <a:t> поведения (ССП)» (В.И. </a:t>
            </a:r>
            <a:r>
              <a:rPr lang="ru-RU" sz="1800" dirty="0" err="1"/>
              <a:t>Моросанова</a:t>
            </a:r>
            <a:r>
              <a:rPr lang="ru-RU" sz="1800" dirty="0"/>
              <a:t>),</a:t>
            </a:r>
          </a:p>
          <a:p>
            <a:pPr marL="0" indent="-457200">
              <a:spcBef>
                <a:spcPts val="0"/>
              </a:spcBef>
              <a:buFont typeface="Wingdings" pitchFamily="2" charset="2"/>
              <a:buChar char="§"/>
            </a:pPr>
            <a:r>
              <a:rPr lang="ru-RU" sz="1800" dirty="0"/>
              <a:t>Диагностика состояния стресса (К. </a:t>
            </a:r>
            <a:r>
              <a:rPr lang="ru-RU" sz="1800" dirty="0" err="1"/>
              <a:t>Шрайнер</a:t>
            </a:r>
            <a:r>
              <a:rPr lang="ru-RU" sz="1800" dirty="0"/>
              <a:t>),</a:t>
            </a:r>
          </a:p>
          <a:p>
            <a:pPr marL="0" indent="-457200">
              <a:spcBef>
                <a:spcPts val="0"/>
              </a:spcBef>
              <a:buFont typeface="Wingdings" pitchFamily="2" charset="2"/>
              <a:buChar char="§"/>
            </a:pPr>
            <a:r>
              <a:rPr lang="ru-RU" sz="1800" i="1" dirty="0"/>
              <a:t>«Индекс толерантности» </a:t>
            </a:r>
            <a:r>
              <a:rPr lang="ru-RU" sz="1800" dirty="0"/>
              <a:t>(Г.У.Солдатова, О.А.Кравцова, О.Е. </a:t>
            </a:r>
            <a:r>
              <a:rPr lang="ru-RU" sz="1800" dirty="0" err="1"/>
              <a:t>Хухлаев</a:t>
            </a:r>
            <a:r>
              <a:rPr lang="ru-RU" sz="1800" dirty="0"/>
              <a:t>, </a:t>
            </a:r>
            <a:r>
              <a:rPr lang="ru-RU" sz="1800" dirty="0" err="1"/>
              <a:t>Л.А.Шайгерова</a:t>
            </a:r>
            <a:r>
              <a:rPr lang="ru-RU" sz="1800" dirty="0"/>
              <a:t>).</a:t>
            </a:r>
          </a:p>
          <a:p>
            <a:pPr marL="0" indent="-457200">
              <a:spcBef>
                <a:spcPts val="0"/>
              </a:spcBef>
              <a:buNone/>
            </a:pPr>
            <a:endParaRPr lang="ru-RU" sz="1800" dirty="0"/>
          </a:p>
          <a:p>
            <a:pPr marL="0" indent="-457200">
              <a:spcBef>
                <a:spcPts val="0"/>
              </a:spcBef>
              <a:buNone/>
            </a:pPr>
            <a:endParaRPr lang="ru-RU" sz="2000" dirty="0"/>
          </a:p>
          <a:p>
            <a:pPr marL="0" indent="-457200">
              <a:spcBef>
                <a:spcPts val="0"/>
              </a:spcBef>
              <a:buNone/>
            </a:pPr>
            <a:endParaRPr lang="ru-RU" sz="2000" dirty="0"/>
          </a:p>
          <a:p>
            <a:pPr marL="457200" indent="-457200">
              <a:buFont typeface="Wingdings" pitchFamily="2" charset="2"/>
              <a:buChar char="§"/>
            </a:pPr>
            <a:endParaRPr lang="ru-RU" sz="2000" dirty="0"/>
          </a:p>
          <a:p>
            <a:pPr marL="457200" indent="-457200">
              <a:buFont typeface="Wingdings" pitchFamily="2" charset="2"/>
              <a:buChar char="§"/>
            </a:pPr>
            <a:endParaRPr lang="ru-RU" sz="2000" dirty="0"/>
          </a:p>
          <a:p>
            <a:pPr marL="457200" indent="-457200">
              <a:buFont typeface="Wingdings" pitchFamily="2" charset="2"/>
              <a:buChar char="§"/>
            </a:pPr>
            <a:endParaRPr lang="ru-RU" sz="2000" dirty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1228998"/>
          </a:xfrm>
        </p:spPr>
        <p:txBody>
          <a:bodyPr>
            <a:noAutofit/>
          </a:bodyPr>
          <a:lstStyle/>
          <a:p>
            <a:pPr algn="l"/>
            <a:r>
              <a:rPr lang="ru-RU" sz="3400" dirty="0">
                <a:solidFill>
                  <a:srgbClr val="9E0000"/>
                </a:solidFill>
              </a:rPr>
              <a:t>Результаты исследования агрессивности у лиц, находящихся с условиях ЛТП</a:t>
            </a:r>
          </a:p>
        </p:txBody>
      </p:sp>
      <p:graphicFrame>
        <p:nvGraphicFramePr>
          <p:cNvPr id="7" name="Диаграмма 6"/>
          <p:cNvGraphicFramePr/>
          <p:nvPr/>
        </p:nvGraphicFramePr>
        <p:xfrm>
          <a:off x="251520" y="1268760"/>
          <a:ext cx="3888432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Диаграмма 7"/>
          <p:cNvGraphicFramePr/>
          <p:nvPr/>
        </p:nvGraphicFramePr>
        <p:xfrm>
          <a:off x="2843808" y="4221088"/>
          <a:ext cx="3528392" cy="2160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084168" y="4005064"/>
            <a:ext cx="295232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Тест «Виды агрессивности» Л.Г. </a:t>
            </a:r>
            <a:r>
              <a:rPr lang="ru-RU" sz="1200" dirty="0" err="1"/>
              <a:t>Почебут</a:t>
            </a:r>
            <a:endParaRPr lang="ru-RU" sz="1200" dirty="0"/>
          </a:p>
          <a:p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179512" y="4005064"/>
            <a:ext cx="37444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Тест «</a:t>
            </a:r>
            <a:r>
              <a:rPr lang="ru-RU" sz="1200" dirty="0" err="1"/>
              <a:t>Опросник</a:t>
            </a:r>
            <a:r>
              <a:rPr lang="ru-RU" sz="1200" dirty="0"/>
              <a:t> уровня агрессивности </a:t>
            </a:r>
            <a:r>
              <a:rPr lang="ru-RU" sz="1200" dirty="0" err="1"/>
              <a:t>Басса-Перри</a:t>
            </a:r>
            <a:r>
              <a:rPr lang="ru-RU" sz="1200" dirty="0"/>
              <a:t>»)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411760" y="6453336"/>
            <a:ext cx="48245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Тест «Диагностика межличностных отношений»: шкала Агрессивность</a:t>
            </a:r>
          </a:p>
        </p:txBody>
      </p:sp>
      <p:graphicFrame>
        <p:nvGraphicFramePr>
          <p:cNvPr id="12" name="Диаграмма 11"/>
          <p:cNvGraphicFramePr/>
          <p:nvPr/>
        </p:nvGraphicFramePr>
        <p:xfrm>
          <a:off x="4932040" y="1340768"/>
          <a:ext cx="3888432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79512" y="260649"/>
            <a:ext cx="8784976" cy="1008111"/>
          </a:xfrm>
        </p:spPr>
        <p:txBody>
          <a:bodyPr>
            <a:noAutofit/>
          </a:bodyPr>
          <a:lstStyle/>
          <a:p>
            <a:pPr algn="l"/>
            <a:r>
              <a:rPr lang="ru-RU" sz="3200" dirty="0">
                <a:solidFill>
                  <a:srgbClr val="9E0000"/>
                </a:solidFill>
              </a:rPr>
              <a:t>Структура агрессивности лиц, находящихся в условиях ЛТП</a:t>
            </a: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323528" y="1124744"/>
          <a:ext cx="4032448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Диаграмма 6"/>
          <p:cNvGraphicFramePr/>
          <p:nvPr/>
        </p:nvGraphicFramePr>
        <p:xfrm>
          <a:off x="4211960" y="3212976"/>
          <a:ext cx="4536504" cy="3175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79512" y="4077072"/>
            <a:ext cx="381642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/>
              <a:t>Тест «</a:t>
            </a:r>
            <a:r>
              <a:rPr lang="ru-RU" sz="1200" dirty="0" err="1"/>
              <a:t>Опросник</a:t>
            </a:r>
            <a:r>
              <a:rPr lang="ru-RU" sz="1200" dirty="0"/>
              <a:t> уровня агрессивности </a:t>
            </a:r>
            <a:r>
              <a:rPr lang="ru-RU" sz="1200" dirty="0" err="1"/>
              <a:t>Басса-Перри</a:t>
            </a:r>
            <a:r>
              <a:rPr lang="ru-RU" sz="1200" dirty="0"/>
              <a:t>»)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ru-RU" sz="3400" dirty="0">
                <a:solidFill>
                  <a:srgbClr val="860000"/>
                </a:solidFill>
              </a:rPr>
              <a:t>Внутренние детерминанты агрессивности, лиц, находящихся с условиях ЛТП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95536" y="1469131"/>
          <a:ext cx="8496944" cy="5205814"/>
        </p:xfrm>
        <a:graphic>
          <a:graphicData uri="http://schemas.openxmlformats.org/drawingml/2006/table">
            <a:tbl>
              <a:tblPr/>
              <a:tblGrid>
                <a:gridCol w="42847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93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67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14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345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92036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Переменные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Корреляция, </a:t>
                      </a:r>
                      <a:r>
                        <a:rPr lang="en-US" sz="1400" b="1" dirty="0" err="1">
                          <a:latin typeface="Times New Roman"/>
                          <a:ea typeface="Calibri"/>
                          <a:cs typeface="Times New Roman"/>
                        </a:rPr>
                        <a:t>r</a:t>
                      </a:r>
                      <a:r>
                        <a:rPr lang="en-US" sz="1400" b="1" baseline="-25000" dirty="0" err="1">
                          <a:latin typeface="Times New Roman"/>
                          <a:ea typeface="Calibri"/>
                          <a:cs typeface="Times New Roman"/>
                        </a:rPr>
                        <a:t>s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Уровень значимости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19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Тест </a:t>
                      </a: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Басса-Перри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Тест </a:t>
                      </a: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Почебут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Тест ДМО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8190" marR="481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8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Агрессивность    &amp; Эмоциональная возбудимость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0,587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0,692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0,341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р≤0,001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36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Агрессивность    &amp; Волевая </a:t>
                      </a: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саморегуляции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                             &amp; Настойчивость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                             &amp; Самостоятельность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-0,493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-0,421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-0,510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-0,534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-0,476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-0,594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8190" marR="481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603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Агрессивность    &amp; </a:t>
                      </a:r>
                      <a:r>
                        <a:rPr lang="ru-RU" sz="1400" dirty="0" err="1">
                          <a:latin typeface="Times New Roman"/>
                          <a:ea typeface="Calibri"/>
                          <a:cs typeface="Times New Roman"/>
                        </a:rPr>
                        <a:t>Саморегуляция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                             &amp; Моделирование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                             &amp; Оценка результатов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                              &amp; Самостоятельность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-0,258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-0,439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-0,318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0,418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-0,207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-0,425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-0,337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0,439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-0,232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0,203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01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Агрессивность     &amp; Подозрительный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                               </a:t>
                      </a: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&amp; Авторитарный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0,315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0,463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0,307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0,465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0,405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0,312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01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Агрессивность 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   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&amp; Стресс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0,265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0,317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8190" marR="481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952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Агрессивность     &amp; Толерантность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                               &amp; Личностная толерантность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-0,343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-0,344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-0,389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-0,442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190" marR="481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8190" marR="481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8190" marR="481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2795</TotalTime>
  <Words>906</Words>
  <Application>Microsoft Macintosh PowerPoint</Application>
  <PresentationFormat>Экран (4:3)</PresentationFormat>
  <Paragraphs>162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Batang</vt:lpstr>
      <vt:lpstr>Arial</vt:lpstr>
      <vt:lpstr>Calibri</vt:lpstr>
      <vt:lpstr>Times New Roman</vt:lpstr>
      <vt:lpstr>Wingdings</vt:lpstr>
      <vt:lpstr>Тема Office</vt:lpstr>
      <vt:lpstr>Детерминанты агрессивности лиц, находящихся в условиях лечебно-трудового профилактория</vt:lpstr>
      <vt:lpstr>Актуальность проблемы</vt:lpstr>
      <vt:lpstr>Презентация PowerPoint</vt:lpstr>
      <vt:lpstr>Алкоголь и агрессия</vt:lpstr>
      <vt:lpstr>Материал и база исследования  </vt:lpstr>
      <vt:lpstr>Методики исследования</vt:lpstr>
      <vt:lpstr>Результаты исследования агрессивности у лиц, находящихся с условиях ЛТП</vt:lpstr>
      <vt:lpstr>Структура агрессивности лиц, находящихся в условиях ЛТП</vt:lpstr>
      <vt:lpstr>Внутренние детерминанты агрессивности, лиц, находящихся с условиях ЛТП</vt:lpstr>
      <vt:lpstr>Внешние детерминанты агрессивности, лиц, находящихся с условиях ЛТП</vt:lpstr>
      <vt:lpstr>Выводы: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Детерминанты агрессивности лиц, находящихся в условиях лечебно-трудового профилактория</dc:title>
  <dc:creator>SCIUser</dc:creator>
  <cp:lastModifiedBy>Microsoft Office User</cp:lastModifiedBy>
  <cp:revision>95</cp:revision>
  <dcterms:created xsi:type="dcterms:W3CDTF">2020-10-26T08:15:02Z</dcterms:created>
  <dcterms:modified xsi:type="dcterms:W3CDTF">2020-10-30T07:58:29Z</dcterms:modified>
</cp:coreProperties>
</file>